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6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7BC8C5C-DA8B-4EAE-9751-F7FF71A465EC}" v="7" dt="2026-07-15T10:49:47.19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43" autoAdjust="0"/>
    <p:restoredTop sz="94660"/>
  </p:normalViewPr>
  <p:slideViewPr>
    <p:cSldViewPr snapToGrid="0">
      <p:cViewPr varScale="1">
        <p:scale>
          <a:sx n="76" d="100"/>
          <a:sy n="76" d="100"/>
        </p:scale>
        <p:origin x="84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BC2D6-894B-C485-0FC7-C32A3C6A6A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387381-CE58-B4C1-CA5E-8DB9C44429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DB89BA-61A7-A3F7-B312-C18A8E524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28871-1F99-42B8-8C5E-79F308D8EBB6}" type="datetimeFigureOut">
              <a:rPr lang="en-GB" smtClean="0"/>
              <a:t>15/07/2026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F79475-F540-B0DB-2FA8-E590569C0C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390C90-77DA-6BCA-2BBB-4A00165EEA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4FAF5-0E58-42AB-9A40-9823BDBE9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5849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E180ED-2969-3A8B-9D53-35897A05B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D1ED97-2B80-F9C7-E97C-0CE367A1A6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77D27-DC9D-66E9-E498-DC0A0C0AA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28871-1F99-42B8-8C5E-79F308D8EBB6}" type="datetimeFigureOut">
              <a:rPr lang="en-GB" smtClean="0"/>
              <a:t>15/07/2026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737DDD-6C8B-4E39-7FCF-275CC78DC1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B01E1E-81F9-7911-2EDF-4F9467542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4FAF5-0E58-42AB-9A40-9823BDBE9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507766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9464E0F-FBF3-F6D8-5BA3-E6778E6872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F6CA665-3B88-7D61-0715-F2F3D1A09F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17F37F-7336-C3A6-8FB2-E6157413A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28871-1F99-42B8-8C5E-79F308D8EBB6}" type="datetimeFigureOut">
              <a:rPr lang="en-GB" smtClean="0"/>
              <a:t>15/07/2026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2D6EE0-5D88-94E6-BB14-FF762A7E1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5F8AD3-C9C9-1213-9E5C-DE888CBA7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4FAF5-0E58-42AB-9A40-9823BDBE9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1072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C4C8D-E153-27C6-671F-ACCAB4B3E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7A0D7-B1DF-2719-FBFC-2AFA0A088E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A8015-9BE4-C922-B6B4-ADE8EA7B5C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28871-1F99-42B8-8C5E-79F308D8EBB6}" type="datetimeFigureOut">
              <a:rPr lang="en-GB" smtClean="0"/>
              <a:t>15/07/2026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6C8291-6D7C-154E-BED3-691784E3C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9D413A-8DD4-DC78-B293-4ED6C45F2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4FAF5-0E58-42AB-9A40-9823BDBE9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86455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828A1-D3AE-0732-8C8D-95D259B0F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AC0207-6453-7621-BA3C-24F4F908FF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C5580C-9A34-247C-62E5-8961AFEA3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28871-1F99-42B8-8C5E-79F308D8EBB6}" type="datetimeFigureOut">
              <a:rPr lang="en-GB" smtClean="0"/>
              <a:t>15/07/2026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70E7E6-98A2-1131-FF9D-13CCB228D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179EA-F1CD-F19B-E645-3863DF452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4FAF5-0E58-42AB-9A40-9823BDBE9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96517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EF54AE-1B27-E767-6183-12BEE96CBA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CCC7B2-7A68-7D5E-F9B1-5D47A3517D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288CC7-EE3A-CE22-3540-6D873216E6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E6F2D-B2C3-B7CB-71FF-1E05E9204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28871-1F99-42B8-8C5E-79F308D8EBB6}" type="datetimeFigureOut">
              <a:rPr lang="en-GB" smtClean="0"/>
              <a:t>15/07/2026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DAC2339-4F59-1316-264F-75DEA6ED16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57F80B-A829-47A4-6E2C-80F80C2120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4FAF5-0E58-42AB-9A40-9823BDBE9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336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023CA-D700-9195-C099-767A61566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B9D5A4-FE75-4ADC-178C-7C26C902DF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79CA5B-F6D7-B9B7-19D4-7EEA5FDB25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C2AD940-71EA-60B2-0A5E-D49B419D6D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2F85761-9923-CDAF-9BFE-09CD42EC45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3AE7C67-553B-203D-207B-AF6EE32145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28871-1F99-42B8-8C5E-79F308D8EBB6}" type="datetimeFigureOut">
              <a:rPr lang="en-GB" smtClean="0"/>
              <a:t>15/07/2026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2C95F4A-C8DA-25E8-5BBA-EC63FC8EE5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D6ED18-AE41-4085-2542-2483B6038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4FAF5-0E58-42AB-9A40-9823BDBE9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7295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80512-F61D-2CC2-9D35-28925DB8AB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53F18D-8582-AE35-4B88-D84E0EE2B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28871-1F99-42B8-8C5E-79F308D8EBB6}" type="datetimeFigureOut">
              <a:rPr lang="en-GB" smtClean="0"/>
              <a:t>15/07/2026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6CAC14-4DF9-FB0F-B3B2-ADBD8E896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7C4B714-3435-9888-EFC7-AD37430D3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4FAF5-0E58-42AB-9A40-9823BDBE9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1180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E10B80-7EB4-D94A-6D01-D2EAD11727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28871-1F99-42B8-8C5E-79F308D8EBB6}" type="datetimeFigureOut">
              <a:rPr lang="en-GB" smtClean="0"/>
              <a:t>15/07/2026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10A16ED-4245-DC04-E30F-8D204207E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714F14A-BC9E-9BF2-E7C0-A4AACF20AC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4FAF5-0E58-42AB-9A40-9823BDBE9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6664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EF8BE3-FF7F-8ED5-C432-CE753E340F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6EA09-6EEC-F70E-59E7-E1426B2FF8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914ADB-A942-C355-426F-479957283C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211A7C-0856-6A97-80F7-5B0C15A6BE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28871-1F99-42B8-8C5E-79F308D8EBB6}" type="datetimeFigureOut">
              <a:rPr lang="en-GB" smtClean="0"/>
              <a:t>15/07/2026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974EEB2-2F25-73C8-6F7C-E1E49B49C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491D15-8932-712B-82E0-0F6F73227D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4FAF5-0E58-42AB-9A40-9823BDBE9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6315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29142-BDFD-2C48-EBE9-F2EEFB111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DCB029-AD73-04A9-A425-281D134CB96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AA2AA7-A82B-4344-DDFC-D047B1AA58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B5A841-ADCF-E3AC-F898-F5527BFE6F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28871-1F99-42B8-8C5E-79F308D8EBB6}" type="datetimeFigureOut">
              <a:rPr lang="en-GB" smtClean="0"/>
              <a:t>15/07/2026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EF349A-5C6B-1670-38D4-4805D9E1C4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5135BF-2993-7492-55D9-EE1B84655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24FAF5-0E58-42AB-9A40-9823BDBE9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7877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915A234-7D1E-8C52-BB3E-E0F9B471E9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69A12-5D92-E16B-48BC-FE4DBDB72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5BFAF9-0ECA-0A3D-2C63-3FD799A4E8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2428871-1F99-42B8-8C5E-79F308D8EBB6}" type="datetimeFigureOut">
              <a:rPr lang="en-GB" smtClean="0"/>
              <a:t>15/07/2026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BED615-44BC-7157-5C01-E49FB587D3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BFF323-7C29-1BDB-91A7-660B4BD85A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624FAF5-0E58-42AB-9A40-9823BDBE9A9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07020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servicecentre@soderbergpartners.com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BD91318-7761-499F-A76A-C49E41A6DF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39E6E38-976C-5115-D49B-9A7C34EDF1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B36458D-A128-B45B-475A-9F51CFF79E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37662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2026AE-478E-8AD3-E243-D7228BAB7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23" y="6390480"/>
            <a:ext cx="342948" cy="3715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734B8AD-D0DA-48E0-DD49-1C22E1E9CAB2}"/>
              </a:ext>
            </a:extLst>
          </p:cNvPr>
          <p:cNvSpPr txBox="1"/>
          <p:nvPr/>
        </p:nvSpPr>
        <p:spPr>
          <a:xfrm>
            <a:off x="2050474" y="4574598"/>
            <a:ext cx="921789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2060"/>
                </a:solidFill>
              </a:rPr>
              <a:t>If you have any questions, please feel free to contact our friendly Service Centre team on the contact details below. </a:t>
            </a:r>
          </a:p>
          <a:p>
            <a:endParaRPr lang="en-GB" sz="1600" dirty="0">
              <a:solidFill>
                <a:srgbClr val="002060"/>
              </a:solidFill>
            </a:endParaRPr>
          </a:p>
          <a:p>
            <a:r>
              <a:rPr lang="en-GB" sz="1600" dirty="0">
                <a:solidFill>
                  <a:srgbClr val="002060"/>
                </a:solidFill>
              </a:rPr>
              <a:t>Give us a call at +44 117 463 5100      9:00am – 5:00pm (Monday to Friday)</a:t>
            </a:r>
          </a:p>
          <a:p>
            <a:endParaRPr lang="en-GB" sz="1600" dirty="0">
              <a:solidFill>
                <a:srgbClr val="002060"/>
              </a:solidFill>
            </a:endParaRPr>
          </a:p>
          <a:p>
            <a:r>
              <a:rPr lang="en-GB" sz="1600" dirty="0">
                <a:solidFill>
                  <a:srgbClr val="002060"/>
                </a:solidFill>
              </a:rPr>
              <a:t>Send us an email </a:t>
            </a:r>
            <a:r>
              <a:rPr lang="en-GB" sz="1600" dirty="0">
                <a:solidFill>
                  <a:srgbClr val="0000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servicecentre@soderbergpartners.com</a:t>
            </a:r>
            <a:r>
              <a:rPr lang="en-GB" sz="1600" dirty="0">
                <a:solidFill>
                  <a:srgbClr val="0000FF"/>
                </a:solidFill>
              </a:rPr>
              <a:t> </a:t>
            </a:r>
          </a:p>
          <a:p>
            <a:endParaRPr lang="en-GB" sz="1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0339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979826C-D1B2-6036-0A55-CC46BD6E3E8F}"/>
              </a:ext>
            </a:extLst>
          </p:cNvPr>
          <p:cNvSpPr txBox="1"/>
          <p:nvPr/>
        </p:nvSpPr>
        <p:spPr>
          <a:xfrm>
            <a:off x="406400" y="350982"/>
            <a:ext cx="53570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solidFill>
                  <a:srgbClr val="002060"/>
                </a:solidFill>
              </a:rPr>
              <a:t>Step 1: Receiving the ‘Set your Password email’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D1CC4B-3E82-6400-ED9E-E341A8F4090D}"/>
              </a:ext>
            </a:extLst>
          </p:cNvPr>
          <p:cNvSpPr txBox="1"/>
          <p:nvPr/>
        </p:nvSpPr>
        <p:spPr>
          <a:xfrm>
            <a:off x="406400" y="924050"/>
            <a:ext cx="51908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2060"/>
                </a:solidFill>
              </a:rPr>
              <a:t>If you have received this email, this means your financial adviser has set you up a new client record account on the Soderberg platform.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BCCABA-D3CF-0D97-C214-70E83CDFE189}"/>
              </a:ext>
            </a:extLst>
          </p:cNvPr>
          <p:cNvSpPr txBox="1"/>
          <p:nvPr/>
        </p:nvSpPr>
        <p:spPr>
          <a:xfrm>
            <a:off x="495037" y="1468429"/>
            <a:ext cx="34765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GB" sz="1200" dirty="0">
                <a:solidFill>
                  <a:srgbClr val="002060"/>
                </a:solidFill>
              </a:rPr>
              <a:t>The first step is to click on the green ‘Set password’ button in your email, as shown below. Please note the link expires after </a:t>
            </a:r>
            <a:r>
              <a:rPr lang="en-GB" sz="1200" b="1" dirty="0">
                <a:solidFill>
                  <a:srgbClr val="002060"/>
                </a:solidFill>
              </a:rPr>
              <a:t>5</a:t>
            </a:r>
            <a:r>
              <a:rPr lang="en-GB" sz="1200" dirty="0">
                <a:solidFill>
                  <a:srgbClr val="002060"/>
                </a:solidFill>
              </a:rPr>
              <a:t> days from date of issue. </a:t>
            </a:r>
          </a:p>
          <a:p>
            <a:pPr marL="228600" indent="-228600">
              <a:buAutoNum type="arabicPeriod"/>
            </a:pPr>
            <a:endParaRPr lang="en-GB" sz="1200" dirty="0">
              <a:solidFill>
                <a:srgbClr val="002060"/>
              </a:solidFill>
            </a:endParaRPr>
          </a:p>
          <a:p>
            <a:r>
              <a:rPr lang="en-GB" sz="1200" dirty="0">
                <a:solidFill>
                  <a:srgbClr val="002060"/>
                </a:solidFill>
              </a:rPr>
              <a:t>If it has been over </a:t>
            </a:r>
            <a:r>
              <a:rPr lang="en-GB" sz="1200" b="1" dirty="0">
                <a:solidFill>
                  <a:srgbClr val="002060"/>
                </a:solidFill>
              </a:rPr>
              <a:t>5</a:t>
            </a:r>
            <a:r>
              <a:rPr lang="en-GB" sz="1200" dirty="0">
                <a:solidFill>
                  <a:srgbClr val="002060"/>
                </a:solidFill>
              </a:rPr>
              <a:t> days since the ‘Set password’ email was received, request a ‘Password reset’ email as this will allow you to create a password. This link expires after </a:t>
            </a:r>
            <a:r>
              <a:rPr lang="en-GB" sz="1200" b="1" dirty="0">
                <a:solidFill>
                  <a:srgbClr val="002060"/>
                </a:solidFill>
              </a:rPr>
              <a:t>30</a:t>
            </a:r>
            <a:r>
              <a:rPr lang="en-GB" sz="1200" dirty="0">
                <a:solidFill>
                  <a:srgbClr val="002060"/>
                </a:solidFill>
              </a:rPr>
              <a:t> minutes. </a:t>
            </a:r>
          </a:p>
          <a:p>
            <a:pPr marL="228600" indent="-228600">
              <a:buAutoNum type="arabicPeriod"/>
            </a:pPr>
            <a:endParaRPr lang="en-GB" sz="1200" b="1" dirty="0">
              <a:solidFill>
                <a:srgbClr val="00206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51B2A4-7080-36B9-18F5-B175AE11CAE3}"/>
              </a:ext>
            </a:extLst>
          </p:cNvPr>
          <p:cNvSpPr txBox="1"/>
          <p:nvPr/>
        </p:nvSpPr>
        <p:spPr>
          <a:xfrm>
            <a:off x="4502417" y="1836762"/>
            <a:ext cx="32791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2060"/>
                </a:solidFill>
              </a:rPr>
              <a:t>2.  This link will take you through to a web page where you will need to create a password.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9C3567E-ECBC-C796-FAE3-E96C541C9399}"/>
              </a:ext>
            </a:extLst>
          </p:cNvPr>
          <p:cNvSpPr txBox="1"/>
          <p:nvPr/>
        </p:nvSpPr>
        <p:spPr>
          <a:xfrm>
            <a:off x="8220456" y="1836762"/>
            <a:ext cx="33494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2060"/>
                </a:solidFill>
              </a:rPr>
              <a:t>3. Once you created your password you will need to sign in.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FCFF2BC-EF01-E256-F5A2-391D2D2BC5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36" y="6310784"/>
            <a:ext cx="362001" cy="40010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D451B8AD-AF45-13A9-8D33-7AC0861E93A3}"/>
              </a:ext>
            </a:extLst>
          </p:cNvPr>
          <p:cNvSpPr txBox="1"/>
          <p:nvPr/>
        </p:nvSpPr>
        <p:spPr>
          <a:xfrm>
            <a:off x="11785600" y="6405957"/>
            <a:ext cx="2733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2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CED46FE-535F-F8FF-7582-979A20B60F3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1763" b="36946"/>
          <a:stretch>
            <a:fillRect/>
          </a:stretch>
        </p:blipFill>
        <p:spPr>
          <a:xfrm>
            <a:off x="698286" y="3407421"/>
            <a:ext cx="2666802" cy="296363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CBFF5F5-AD4E-6D3A-8AFF-96C61799BAA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10341" b="29109"/>
          <a:stretch>
            <a:fillRect/>
          </a:stretch>
        </p:blipFill>
        <p:spPr>
          <a:xfrm>
            <a:off x="4636621" y="2842806"/>
            <a:ext cx="2521158" cy="33076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75A38AA-0B6D-61C1-B2E3-ACC2B1371DF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28574" b="19407"/>
          <a:stretch>
            <a:fillRect/>
          </a:stretch>
        </p:blipFill>
        <p:spPr>
          <a:xfrm>
            <a:off x="8611666" y="2842806"/>
            <a:ext cx="2629541" cy="296363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ACA069-5C80-8E36-9037-91C4567419B7}"/>
              </a:ext>
            </a:extLst>
          </p:cNvPr>
          <p:cNvSpPr txBox="1"/>
          <p:nvPr/>
        </p:nvSpPr>
        <p:spPr>
          <a:xfrm>
            <a:off x="6095270" y="381759"/>
            <a:ext cx="5690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>
                <a:solidFill>
                  <a:srgbClr val="002060"/>
                </a:solidFill>
              </a:rPr>
              <a:t>This guide explains how to access your client portal for the first time</a:t>
            </a:r>
          </a:p>
        </p:txBody>
      </p:sp>
    </p:spTree>
    <p:extLst>
      <p:ext uri="{BB962C8B-B14F-4D97-AF65-F5344CB8AC3E}">
        <p14:creationId xmlns:p14="http://schemas.microsoft.com/office/powerpoint/2010/main" val="5201460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201F0FA-8F1A-AF81-9AC9-9A57944D71CD}"/>
              </a:ext>
            </a:extLst>
          </p:cNvPr>
          <p:cNvSpPr txBox="1"/>
          <p:nvPr/>
        </p:nvSpPr>
        <p:spPr>
          <a:xfrm>
            <a:off x="350920" y="368834"/>
            <a:ext cx="64373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Step 3: Setting up MFA </a:t>
            </a:r>
            <a:endParaRPr lang="en-GB" sz="1600" u="sng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11E5411-D8C1-4731-3606-DD607EE1E6DC}"/>
              </a:ext>
            </a:extLst>
          </p:cNvPr>
          <p:cNvSpPr txBox="1"/>
          <p:nvPr/>
        </p:nvSpPr>
        <p:spPr>
          <a:xfrm>
            <a:off x="306324" y="748820"/>
            <a:ext cx="6720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Once you have set a password you will be taken to the next screen to set up (Multi Factor Authentication (MFA) as shown below</a:t>
            </a:r>
            <a:endParaRPr lang="en-GB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2FFDB9D-72B3-61F9-62E6-236F305C0F5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36" b="16008"/>
          <a:stretch>
            <a:fillRect/>
          </a:stretch>
        </p:blipFill>
        <p:spPr bwMode="auto">
          <a:xfrm>
            <a:off x="436017" y="3028009"/>
            <a:ext cx="2371837" cy="3081171"/>
          </a:xfrm>
          <a:prstGeom prst="rect">
            <a:avLst/>
          </a:prstGeom>
          <a:noFill/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C8A0E40-D1AB-DCB9-27B7-4562D5506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16" y="6366294"/>
            <a:ext cx="428685" cy="4763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FE7C345F-8A7E-4FC2-DFA5-785864E556B6}"/>
              </a:ext>
            </a:extLst>
          </p:cNvPr>
          <p:cNvSpPr txBox="1"/>
          <p:nvPr/>
        </p:nvSpPr>
        <p:spPr>
          <a:xfrm>
            <a:off x="11685348" y="6458517"/>
            <a:ext cx="3474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4</a:t>
            </a:r>
            <a:endParaRPr lang="en-GB" sz="12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199D541-ABB6-5D81-2D8B-689E29FD5F2D}"/>
              </a:ext>
            </a:extLst>
          </p:cNvPr>
          <p:cNvSpPr txBox="1"/>
          <p:nvPr/>
        </p:nvSpPr>
        <p:spPr>
          <a:xfrm>
            <a:off x="436017" y="1532679"/>
            <a:ext cx="25420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1. Select either ‘Yes please, set up now’ or ‘No thanks, remind me later’. </a:t>
            </a:r>
            <a:endParaRPr lang="en-GB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EDE22AC-499C-A924-B6A7-21ED64CA5F11}"/>
              </a:ext>
            </a:extLst>
          </p:cNvPr>
          <p:cNvSpPr txBox="1"/>
          <p:nvPr/>
        </p:nvSpPr>
        <p:spPr>
          <a:xfrm>
            <a:off x="3277143" y="1532679"/>
            <a:ext cx="2818857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 startAt="2"/>
            </a:pPr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If you select ‘Yes please, set up now’, you are taken the screen below where you can choose three ways to authenticate. </a:t>
            </a:r>
          </a:p>
          <a:p>
            <a:pPr marL="228600" indent="-228600">
              <a:buFont typeface="+mj-lt"/>
              <a:buAutoNum type="arabicPeriod" startAt="2"/>
            </a:pPr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Select which of the three you wish to use. </a:t>
            </a:r>
          </a:p>
          <a:p>
            <a:endParaRPr lang="en-GB" sz="11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95E6130-8C9C-2DAB-740A-648C39479AA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83" b="29001"/>
          <a:stretch>
            <a:fillRect/>
          </a:stretch>
        </p:blipFill>
        <p:spPr bwMode="auto">
          <a:xfrm>
            <a:off x="3319893" y="3039814"/>
            <a:ext cx="2575666" cy="308117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0A8FE62-EE3E-81E1-0C45-316C3ABEABBD}"/>
              </a:ext>
            </a:extLst>
          </p:cNvPr>
          <p:cNvSpPr txBox="1"/>
          <p:nvPr/>
        </p:nvSpPr>
        <p:spPr>
          <a:xfrm>
            <a:off x="6967095" y="270970"/>
            <a:ext cx="3392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Google authenticator or similar</a:t>
            </a:r>
          </a:p>
          <a:p>
            <a:endParaRPr lang="en-US" sz="1100" b="1" u="sng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pPr marL="228600" indent="-228600">
              <a:buAutoNum type="arabicPeriod"/>
            </a:pPr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Ensure you have Google authenticator or similar downloaded on your device. </a:t>
            </a:r>
          </a:p>
          <a:p>
            <a:pPr marL="228600" indent="-228600">
              <a:buAutoNum type="arabicPeriod"/>
            </a:pPr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Select ‘Google authenticator or similar’ option. </a:t>
            </a:r>
          </a:p>
          <a:p>
            <a:pPr marL="228600" indent="-228600">
              <a:buAutoNum type="arabicPeriod" startAt="3"/>
            </a:pPr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You will be shown the below screen.</a:t>
            </a:r>
          </a:p>
          <a:p>
            <a:r>
              <a:rPr lang="en-US" sz="11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36637AE-AD84-5AEF-AD7E-5E17F11057A5}"/>
              </a:ext>
            </a:extLst>
          </p:cNvPr>
          <p:cNvSpPr txBox="1"/>
          <p:nvPr/>
        </p:nvSpPr>
        <p:spPr>
          <a:xfrm>
            <a:off x="8937127" y="2179010"/>
            <a:ext cx="28188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 startAt="4"/>
            </a:pPr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Open ‘Google authenticator or similar’, select the QR code on the bottom right corner. </a:t>
            </a:r>
          </a:p>
          <a:p>
            <a:pPr marL="228600" indent="-228600">
              <a:buFont typeface="+mj-lt"/>
              <a:buAutoNum type="arabicPeriod" startAt="4"/>
            </a:pPr>
            <a:r>
              <a:rPr lang="en-US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Enter the code manually and input the code on the screen. </a:t>
            </a:r>
            <a:endParaRPr lang="en-GB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62BF9211-F3ED-9C81-57A4-10B2C1953ED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t="8579" b="9482"/>
          <a:stretch>
            <a:fillRect/>
          </a:stretch>
        </p:blipFill>
        <p:spPr>
          <a:xfrm>
            <a:off x="6395094" y="2125149"/>
            <a:ext cx="2333782" cy="4065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4780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21CF0F2-26D1-762F-618C-85BDE95C4AB7}"/>
              </a:ext>
            </a:extLst>
          </p:cNvPr>
          <p:cNvSpPr txBox="1"/>
          <p:nvPr/>
        </p:nvSpPr>
        <p:spPr>
          <a:xfrm>
            <a:off x="314037" y="420315"/>
            <a:ext cx="609600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u="sng" dirty="0">
                <a:solidFill>
                  <a:srgbClr val="002060"/>
                </a:solidFill>
              </a:rPr>
              <a:t>Step 3: Setting up MFA </a:t>
            </a:r>
            <a:endParaRPr lang="en-GB" sz="1600" u="sng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54AE9D-2C69-7567-4A45-0C437853A0BA}"/>
              </a:ext>
            </a:extLst>
          </p:cNvPr>
          <p:cNvSpPr txBox="1"/>
          <p:nvPr/>
        </p:nvSpPr>
        <p:spPr>
          <a:xfrm>
            <a:off x="6476901" y="419071"/>
            <a:ext cx="12406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>
                <a:solidFill>
                  <a:srgbClr val="002060"/>
                </a:solidFill>
              </a:rPr>
              <a:t>Security Key</a:t>
            </a:r>
            <a:endParaRPr lang="en-GB" sz="1400" b="1" u="sng" dirty="0">
              <a:solidFill>
                <a:srgbClr val="0020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5E5A26A-B214-277F-8849-4654113926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14" b="30530"/>
          <a:stretch>
            <a:fillRect/>
          </a:stretch>
        </p:blipFill>
        <p:spPr bwMode="auto">
          <a:xfrm>
            <a:off x="4623181" y="2738605"/>
            <a:ext cx="2576260" cy="29892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57F42A0-C105-51E6-99BB-364CC7E2158C}"/>
              </a:ext>
            </a:extLst>
          </p:cNvPr>
          <p:cNvSpPr txBox="1"/>
          <p:nvPr/>
        </p:nvSpPr>
        <p:spPr>
          <a:xfrm>
            <a:off x="5504521" y="1092002"/>
            <a:ext cx="3389839" cy="11849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rgbClr val="002060"/>
                </a:solidFill>
              </a:rPr>
              <a:t>Select ‘Security Key’.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rgbClr val="002060"/>
                </a:solidFill>
              </a:rPr>
              <a:t>Then select ‘Use security key’ as shown below.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>
                <a:solidFill>
                  <a:srgbClr val="002060"/>
                </a:solidFill>
              </a:rPr>
              <a:t>Choose one of the three passkeys and follow the instructions shown on your device. </a:t>
            </a:r>
            <a:endParaRPr lang="en-GB" sz="1200" dirty="0">
              <a:solidFill>
                <a:srgbClr val="002060"/>
              </a:solidFill>
            </a:endParaRPr>
          </a:p>
          <a:p>
            <a:pPr marL="228600" indent="-228600">
              <a:buFont typeface="+mj-lt"/>
              <a:buAutoNum type="arabicPeriod"/>
            </a:pPr>
            <a:endParaRPr lang="en-US" sz="1100" dirty="0">
              <a:solidFill>
                <a:srgbClr val="002060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9483E475-D648-D4C1-356C-80FAACEC14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036" y="6310784"/>
            <a:ext cx="362001" cy="40010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F3498A5-8FF1-CFE8-2E35-2B5D3191926E}"/>
              </a:ext>
            </a:extLst>
          </p:cNvPr>
          <p:cNvSpPr txBox="1"/>
          <p:nvPr/>
        </p:nvSpPr>
        <p:spPr>
          <a:xfrm>
            <a:off x="11786616" y="6510837"/>
            <a:ext cx="2723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002060"/>
                </a:solidFill>
              </a:rPr>
              <a:t>5</a:t>
            </a:r>
            <a:endParaRPr lang="en-GB" sz="1200" b="1" dirty="0">
              <a:solidFill>
                <a:srgbClr val="002060"/>
              </a:solidFill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849CADE-4B2C-A723-ED36-E477AD55731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40" b="22575"/>
          <a:stretch>
            <a:fillRect/>
          </a:stretch>
        </p:blipFill>
        <p:spPr bwMode="auto">
          <a:xfrm>
            <a:off x="7290881" y="2722628"/>
            <a:ext cx="2205990" cy="300525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0A45571-5343-C5A1-C906-44A52705531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7" b="10146"/>
          <a:stretch>
            <a:fillRect/>
          </a:stretch>
        </p:blipFill>
        <p:spPr bwMode="auto">
          <a:xfrm>
            <a:off x="9744568" y="2738605"/>
            <a:ext cx="2205990" cy="357217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8AA482E-E441-47B1-0EA7-438851BD2F16}"/>
              </a:ext>
            </a:extLst>
          </p:cNvPr>
          <p:cNvSpPr txBox="1"/>
          <p:nvPr/>
        </p:nvSpPr>
        <p:spPr>
          <a:xfrm>
            <a:off x="9527757" y="1092002"/>
            <a:ext cx="242280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2060"/>
                </a:solidFill>
              </a:rPr>
              <a:t>4. When you have successfully authenticated, you will see the below screen. </a:t>
            </a:r>
          </a:p>
          <a:p>
            <a:r>
              <a:rPr lang="en-US" sz="1200" dirty="0">
                <a:solidFill>
                  <a:srgbClr val="002060"/>
                </a:solidFill>
              </a:rPr>
              <a:t>5. Select ‘Back to Log in’ and log in as normal and input your email address and password or the platform will log you straight in.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873FCE5-C100-FBFA-3FEE-362728543889}"/>
              </a:ext>
            </a:extLst>
          </p:cNvPr>
          <p:cNvSpPr txBox="1"/>
          <p:nvPr/>
        </p:nvSpPr>
        <p:spPr>
          <a:xfrm>
            <a:off x="314036" y="927654"/>
            <a:ext cx="3634717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u="sng" dirty="0">
                <a:solidFill>
                  <a:srgbClr val="002060"/>
                </a:solidFill>
              </a:rPr>
              <a:t>Fingerprint or Face Recognition</a:t>
            </a:r>
          </a:p>
          <a:p>
            <a:endParaRPr lang="en-US" sz="1200" b="1" u="sng" dirty="0">
              <a:solidFill>
                <a:srgbClr val="002060"/>
              </a:solidFill>
            </a:endParaRPr>
          </a:p>
          <a:p>
            <a:pPr marL="228600" indent="-228600">
              <a:buAutoNum type="arabicPeriod"/>
            </a:pPr>
            <a:r>
              <a:rPr lang="en-US" sz="1200" dirty="0">
                <a:solidFill>
                  <a:srgbClr val="002060"/>
                </a:solidFill>
              </a:rPr>
              <a:t>You will see the screen shown below, select ‘Continue’.</a:t>
            </a:r>
            <a:endParaRPr lang="en-GB" sz="1200" dirty="0">
              <a:solidFill>
                <a:srgbClr val="002060"/>
              </a:solidFill>
            </a:endParaRPr>
          </a:p>
          <a:p>
            <a:pPr marL="228600" indent="-228600">
              <a:buAutoNum type="arabicPeriod"/>
            </a:pPr>
            <a:r>
              <a:rPr lang="en-GB" sz="1200" dirty="0">
                <a:solidFill>
                  <a:srgbClr val="002060"/>
                </a:solidFill>
              </a:rPr>
              <a:t>Whether fingerprint pops up of face recognition appears will depends on your phone settings. </a:t>
            </a:r>
          </a:p>
          <a:p>
            <a:pPr marL="228600" indent="-228600">
              <a:buAutoNum type="arabicPeriod"/>
            </a:pPr>
            <a:r>
              <a:rPr lang="en-GB" sz="1200" dirty="0">
                <a:solidFill>
                  <a:srgbClr val="002060"/>
                </a:solidFill>
              </a:rPr>
              <a:t>If successful you will see ‘Device registration successful’.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3FA5BA2B-9DEC-ECDE-C88E-9D8A9842BA8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31" b="28732"/>
          <a:stretch>
            <a:fillRect/>
          </a:stretch>
        </p:blipFill>
        <p:spPr bwMode="auto">
          <a:xfrm>
            <a:off x="314036" y="2881543"/>
            <a:ext cx="1963713" cy="250545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2C758A0-9ED1-CD27-35CF-D14DCA313249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05" b="23341"/>
          <a:stretch>
            <a:fillRect/>
          </a:stretch>
        </p:blipFill>
        <p:spPr bwMode="auto">
          <a:xfrm>
            <a:off x="2369189" y="3635026"/>
            <a:ext cx="2046605" cy="28758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BED78A3-816F-442E-308B-4AB637FA9C21}"/>
              </a:ext>
            </a:extLst>
          </p:cNvPr>
          <p:cNvSpPr/>
          <p:nvPr/>
        </p:nvSpPr>
        <p:spPr>
          <a:xfrm>
            <a:off x="2862072" y="5387000"/>
            <a:ext cx="996763" cy="1999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8160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0D82DAF-065B-9612-8555-8C629B4DCFCD}"/>
              </a:ext>
            </a:extLst>
          </p:cNvPr>
          <p:cNvSpPr txBox="1"/>
          <p:nvPr/>
        </p:nvSpPr>
        <p:spPr>
          <a:xfrm>
            <a:off x="294894" y="491990"/>
            <a:ext cx="609447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u="sng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Step 3: Setting up MFA</a:t>
            </a:r>
            <a:endParaRPr lang="en-GB" sz="1800" u="sng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871BB8-1E54-3A98-7C01-6CC5D6FA98AE}"/>
              </a:ext>
            </a:extLst>
          </p:cNvPr>
          <p:cNvSpPr txBox="1"/>
          <p:nvPr/>
        </p:nvSpPr>
        <p:spPr>
          <a:xfrm>
            <a:off x="621742" y="1239922"/>
            <a:ext cx="30700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If ‘No thanks, remind me later’ is selected </a:t>
            </a:r>
            <a:endParaRPr lang="en-GB" sz="12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57FA06C-B0F0-1B68-6FDA-3C58B179031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88" b="18321"/>
          <a:stretch>
            <a:fillRect/>
          </a:stretch>
        </p:blipFill>
        <p:spPr bwMode="auto">
          <a:xfrm>
            <a:off x="737584" y="2196658"/>
            <a:ext cx="2838415" cy="3480345"/>
          </a:xfrm>
          <a:prstGeom prst="rect">
            <a:avLst/>
          </a:prstGeom>
          <a:noFill/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DC23CE-6CDC-6C3B-72E9-8ECB65C505C2}"/>
              </a:ext>
            </a:extLst>
          </p:cNvPr>
          <p:cNvSpPr txBox="1"/>
          <p:nvPr/>
        </p:nvSpPr>
        <p:spPr>
          <a:xfrm>
            <a:off x="4418457" y="1239922"/>
            <a:ext cx="74595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GB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You will be taken to log in as normal with your email address and password as shown below.</a:t>
            </a:r>
          </a:p>
          <a:p>
            <a:pPr marL="228600" indent="-228600">
              <a:buFont typeface="+mj-lt"/>
              <a:buAutoNum type="arabicPeriod"/>
            </a:pPr>
            <a:r>
              <a:rPr lang="en-GB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In </a:t>
            </a:r>
            <a:r>
              <a:rPr lang="en-GB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30 days, </a:t>
            </a:r>
            <a:r>
              <a:rPr lang="en-GB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you will receive another prompt as shown here asking you to set up MFA. </a:t>
            </a:r>
          </a:p>
          <a:p>
            <a:endParaRPr lang="en-GB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  <a:p>
            <a:r>
              <a:rPr lang="en-GB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Please note MFA is not mandatory</a:t>
            </a:r>
          </a:p>
          <a:p>
            <a:endParaRPr lang="en-GB" sz="1200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F3B4856-E7A8-3EF5-30F5-9A414479F6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216" y="6366294"/>
            <a:ext cx="428685" cy="4763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A8E2239-D15D-FD93-03A7-C2E408563782}"/>
              </a:ext>
            </a:extLst>
          </p:cNvPr>
          <p:cNvSpPr txBox="1"/>
          <p:nvPr/>
        </p:nvSpPr>
        <p:spPr>
          <a:xfrm>
            <a:off x="11763315" y="6465952"/>
            <a:ext cx="42868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6</a:t>
            </a:r>
            <a:endParaRPr lang="en-GB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576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1C52EB-565C-1403-CA29-0C2A16F0F8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23" y="6390480"/>
            <a:ext cx="342948" cy="37152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F39165F-4917-F5DB-55AC-F21277B8C3F7}"/>
              </a:ext>
            </a:extLst>
          </p:cNvPr>
          <p:cNvSpPr txBox="1"/>
          <p:nvPr/>
        </p:nvSpPr>
        <p:spPr>
          <a:xfrm>
            <a:off x="11716929" y="6437745"/>
            <a:ext cx="3429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7</a:t>
            </a:r>
            <a:endParaRPr lang="en-GB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C9ACED8-E434-83C6-7CB2-510410E75E2B}"/>
              </a:ext>
            </a:extLst>
          </p:cNvPr>
          <p:cNvSpPr txBox="1"/>
          <p:nvPr/>
        </p:nvSpPr>
        <p:spPr>
          <a:xfrm>
            <a:off x="303597" y="480291"/>
            <a:ext cx="3459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solidFill>
                  <a:srgbClr val="002060"/>
                </a:solidFill>
              </a:rPr>
              <a:t>Step 4: Logging in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17EB20-106D-8C09-C7B4-1E13AC7482C8}"/>
              </a:ext>
            </a:extLst>
          </p:cNvPr>
          <p:cNvSpPr txBox="1"/>
          <p:nvPr/>
        </p:nvSpPr>
        <p:spPr>
          <a:xfrm>
            <a:off x="216343" y="1042206"/>
            <a:ext cx="336540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GB" sz="1200" dirty="0">
                <a:solidFill>
                  <a:srgbClr val="002060"/>
                </a:solidFill>
              </a:rPr>
              <a:t>Navigate to the login page following the prompt to log in after setting up MFA or select no remind me later. You will see the below ‘Sign in’ page.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369F285-814A-9C28-EB19-C34456B1C52D}"/>
              </a:ext>
            </a:extLst>
          </p:cNvPr>
          <p:cNvSpPr txBox="1"/>
          <p:nvPr/>
        </p:nvSpPr>
        <p:spPr>
          <a:xfrm>
            <a:off x="4638696" y="1042206"/>
            <a:ext cx="316382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 startAt="2"/>
            </a:pPr>
            <a:r>
              <a:rPr lang="en-GB" sz="1200" dirty="0">
                <a:solidFill>
                  <a:srgbClr val="002060"/>
                </a:solidFill>
              </a:rPr>
              <a:t>Enter your email address and password.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2BED4D1-99E9-2FC8-CD11-333E01A8F57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6735" b="24611"/>
          <a:stretch>
            <a:fillRect/>
          </a:stretch>
        </p:blipFill>
        <p:spPr>
          <a:xfrm>
            <a:off x="532941" y="1844532"/>
            <a:ext cx="2732211" cy="22882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E5E33E8-7DFA-3F13-41E0-C2107FF1654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t="20242" b="34367"/>
          <a:stretch>
            <a:fillRect/>
          </a:stretch>
        </p:blipFill>
        <p:spPr>
          <a:xfrm>
            <a:off x="1258758" y="4323818"/>
            <a:ext cx="2484554" cy="244346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7E24BDD-40B4-14BF-0F41-E8456FE43D2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1806" y="1914144"/>
            <a:ext cx="2380154" cy="3256364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C6CD038-969A-C4AD-7379-57A7C37ED178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t="16483" b="31209"/>
          <a:stretch>
            <a:fillRect/>
          </a:stretch>
        </p:blipFill>
        <p:spPr>
          <a:xfrm>
            <a:off x="8195712" y="1914144"/>
            <a:ext cx="2840019" cy="3218688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EC3F5CBD-98EB-33BA-D46A-67B0675372D3}"/>
              </a:ext>
            </a:extLst>
          </p:cNvPr>
          <p:cNvSpPr txBox="1"/>
          <p:nvPr/>
        </p:nvSpPr>
        <p:spPr>
          <a:xfrm>
            <a:off x="8195712" y="947767"/>
            <a:ext cx="31638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 startAt="3"/>
            </a:pPr>
            <a:r>
              <a:rPr lang="en-GB" sz="1200" dirty="0">
                <a:solidFill>
                  <a:srgbClr val="002060"/>
                </a:solidFill>
              </a:rPr>
              <a:t>Follow the screens on your device as per your selected MFA. </a:t>
            </a:r>
          </a:p>
        </p:txBody>
      </p:sp>
    </p:spTree>
    <p:extLst>
      <p:ext uri="{BB962C8B-B14F-4D97-AF65-F5344CB8AC3E}">
        <p14:creationId xmlns:p14="http://schemas.microsoft.com/office/powerpoint/2010/main" val="3744952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2D9D780-6585-D438-5420-63F01A9408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66635"/>
            <a:ext cx="428685" cy="476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3F90ED0-9C59-B4CD-F071-86FFA53C2594}"/>
              </a:ext>
            </a:extLst>
          </p:cNvPr>
          <p:cNvSpPr txBox="1"/>
          <p:nvPr/>
        </p:nvSpPr>
        <p:spPr>
          <a:xfrm>
            <a:off x="11674764" y="6366294"/>
            <a:ext cx="35689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8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A80923-B9E4-001B-5511-CDFA5C35509E}"/>
              </a:ext>
            </a:extLst>
          </p:cNvPr>
          <p:cNvSpPr txBox="1"/>
          <p:nvPr/>
        </p:nvSpPr>
        <p:spPr>
          <a:xfrm>
            <a:off x="428684" y="350982"/>
            <a:ext cx="75977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Step 5: Accepting Terms &amp; Conditions and Product Declarations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FFEA30-BB53-8734-1C52-77544A76C5C4}"/>
              </a:ext>
            </a:extLst>
          </p:cNvPr>
          <p:cNvSpPr txBox="1"/>
          <p:nvPr/>
        </p:nvSpPr>
        <p:spPr>
          <a:xfrm>
            <a:off x="390675" y="900109"/>
            <a:ext cx="53440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en-GB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When logging in for the first time, you’ll be taken through to your personal details page. This will look something like this.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E16F45-B8EF-1CCF-16C6-227F8F81AE8B}"/>
              </a:ext>
            </a:extLst>
          </p:cNvPr>
          <p:cNvSpPr txBox="1"/>
          <p:nvPr/>
        </p:nvSpPr>
        <p:spPr>
          <a:xfrm>
            <a:off x="7042338" y="350982"/>
            <a:ext cx="43872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 startAt="3"/>
            </a:pPr>
            <a:r>
              <a:rPr lang="en-GB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Scroll down ensuring the information your adviser has input is correct. At the bottom of the first page, you will see the platform Terms &amp; Conditions and Product Declarations to accept, as shown below.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9073050-9DA1-0DAC-BB84-87F516F68A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2338" y="2003235"/>
            <a:ext cx="4391638" cy="436305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751E28A-85F9-590C-C70D-242644B290C6}"/>
              </a:ext>
            </a:extLst>
          </p:cNvPr>
          <p:cNvSpPr txBox="1"/>
          <p:nvPr/>
        </p:nvSpPr>
        <p:spPr>
          <a:xfrm>
            <a:off x="7042338" y="1258962"/>
            <a:ext cx="48379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 startAt="4"/>
            </a:pPr>
            <a:r>
              <a:rPr lang="en-GB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3. Tick each box labelled ‘I agree’</a:t>
            </a:r>
            <a:r>
              <a:rPr lang="en-GB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 </a:t>
            </a:r>
            <a:r>
              <a:rPr lang="en-GB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to accept the corresponding terms of that section. Then when you are ready click the green ‘Confirm’ button.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946A2A-B8DB-3B08-CB12-8DDCAC0B8F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690" y="2335211"/>
            <a:ext cx="5268028" cy="387368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03AE67D-C9BD-BD22-8A67-08A502A88893}"/>
              </a:ext>
            </a:extLst>
          </p:cNvPr>
          <p:cNvSpPr txBox="1"/>
          <p:nvPr/>
        </p:nvSpPr>
        <p:spPr>
          <a:xfrm>
            <a:off x="466691" y="1541569"/>
            <a:ext cx="52680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 startAt="2"/>
            </a:pPr>
            <a:r>
              <a:rPr lang="en-GB" sz="1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Here you will be prompted to enter your bank details if your adviser has not added these to the platform already. </a:t>
            </a:r>
          </a:p>
          <a:p>
            <a:pPr marL="342900" indent="-342900">
              <a:buFont typeface="+mj-lt"/>
              <a:buAutoNum type="arabicPeriod" startAt="3"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0058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888503F-ABD7-0686-7D16-96B4E253C5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123" y="6390480"/>
            <a:ext cx="342948" cy="37152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5F0A14C-1B0F-D80D-2BB6-93CB8A9D163A}"/>
              </a:ext>
            </a:extLst>
          </p:cNvPr>
          <p:cNvSpPr txBox="1"/>
          <p:nvPr/>
        </p:nvSpPr>
        <p:spPr>
          <a:xfrm>
            <a:off x="11716929" y="6390480"/>
            <a:ext cx="3429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/>
              <a:t>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12A81BE-22B4-FD5B-C905-EE8937315F33}"/>
              </a:ext>
            </a:extLst>
          </p:cNvPr>
          <p:cNvSpPr txBox="1"/>
          <p:nvPr/>
        </p:nvSpPr>
        <p:spPr>
          <a:xfrm>
            <a:off x="301752" y="457200"/>
            <a:ext cx="5794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solidFill>
                  <a:srgbClr val="002060"/>
                </a:solidFill>
              </a:rPr>
              <a:t>Step 6: Accepting Direct Debit Mandates (if applicable)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B5C290B-5EDE-ED07-7DAD-AF51496655A6}"/>
              </a:ext>
            </a:extLst>
          </p:cNvPr>
          <p:cNvSpPr txBox="1"/>
          <p:nvPr/>
        </p:nvSpPr>
        <p:spPr>
          <a:xfrm>
            <a:off x="3166480" y="1039630"/>
            <a:ext cx="46542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2060"/>
                </a:solidFill>
              </a:rPr>
              <a:t>Once you have accepted the platform Terms &amp; Conditions and Product Declarations, there maybe a final page for accepting a Direct Debit Mandate.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19F1AE-C84A-F23D-D40F-7FBA24EF6E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8875" y="1802612"/>
            <a:ext cx="4621901" cy="477363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37F6CB6-2BC0-54F4-0A80-DCE43A67B86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1" t="38109" r="10628" b="49187"/>
          <a:stretch>
            <a:fillRect/>
          </a:stretch>
        </p:blipFill>
        <p:spPr bwMode="auto">
          <a:xfrm>
            <a:off x="4998310" y="1802612"/>
            <a:ext cx="1265739" cy="3508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6945BBB-9BE6-03C3-DC4A-35FC747AF57A}"/>
              </a:ext>
            </a:extLst>
          </p:cNvPr>
          <p:cNvSpPr txBox="1"/>
          <p:nvPr/>
        </p:nvSpPr>
        <p:spPr>
          <a:xfrm>
            <a:off x="8165592" y="2828836"/>
            <a:ext cx="2523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2060"/>
                </a:solidFill>
              </a:rPr>
              <a:t>If you are happy with the info provided on the screen, select ‘Accept Direct Debit Mandate’. </a:t>
            </a:r>
          </a:p>
          <a:p>
            <a:endParaRPr lang="en-GB" sz="1200" dirty="0">
              <a:solidFill>
                <a:srgbClr val="002060"/>
              </a:solidFill>
            </a:endParaRPr>
          </a:p>
          <a:p>
            <a:r>
              <a:rPr lang="en-GB" sz="1200" dirty="0">
                <a:solidFill>
                  <a:srgbClr val="002060"/>
                </a:solidFill>
              </a:rPr>
              <a:t>When you have accepted the Direct Debit mandate, you will be taken through into your client portal account. </a:t>
            </a:r>
          </a:p>
        </p:txBody>
      </p:sp>
    </p:spTree>
    <p:extLst>
      <p:ext uri="{BB962C8B-B14F-4D97-AF65-F5344CB8AC3E}">
        <p14:creationId xmlns:p14="http://schemas.microsoft.com/office/powerpoint/2010/main" val="15269320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C134B4B-5707-A04A-05B1-54987E961D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266635"/>
            <a:ext cx="428685" cy="4763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84506C5-8285-8190-12A4-873AD5148B97}"/>
              </a:ext>
            </a:extLst>
          </p:cNvPr>
          <p:cNvSpPr txBox="1"/>
          <p:nvPr/>
        </p:nvSpPr>
        <p:spPr>
          <a:xfrm>
            <a:off x="11582400" y="6366293"/>
            <a:ext cx="3509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10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21EEA78-1109-DA91-35A9-F227C51BE1F6}"/>
              </a:ext>
            </a:extLst>
          </p:cNvPr>
          <p:cNvSpPr txBox="1"/>
          <p:nvPr/>
        </p:nvSpPr>
        <p:spPr>
          <a:xfrm>
            <a:off x="508000" y="498764"/>
            <a:ext cx="58743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Step 7: Client portal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31FDB07-80DD-A3D0-D70A-54F19E7E07C5}"/>
              </a:ext>
            </a:extLst>
          </p:cNvPr>
          <p:cNvSpPr txBox="1"/>
          <p:nvPr/>
        </p:nvSpPr>
        <p:spPr>
          <a:xfrm>
            <a:off x="600364" y="1200727"/>
            <a:ext cx="31680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Here is what your client portal will look like. You will see an overview at the top with ‘Value’, ‘Growth’ and ‘Uninvested cash’.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2174620-3F15-DE56-0FEC-C0BB4B6D3F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472" y="1943263"/>
            <a:ext cx="4127084" cy="421024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E04A35-B796-C727-A37F-B62B9E5C7647}"/>
              </a:ext>
            </a:extLst>
          </p:cNvPr>
          <p:cNvSpPr txBox="1"/>
          <p:nvPr/>
        </p:nvSpPr>
        <p:spPr>
          <a:xfrm>
            <a:off x="4382316" y="1020959"/>
            <a:ext cx="32696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This is where </a:t>
            </a:r>
            <a:r>
              <a:rPr lang="en-GB" sz="1200">
                <a:solidFill>
                  <a:schemeClr val="accent1">
                    <a:lumMod val="20000"/>
                    <a:lumOff val="80000"/>
                  </a:schemeClr>
                </a:solidFill>
              </a:rPr>
              <a:t>you can </a:t>
            </a:r>
            <a:r>
              <a:rPr lang="en-GB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run valuations by setting the dates in the date range section, you can also see a breakdown of investments further down in the ‘Investments’ section. 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3ED0E4C-D566-1265-AF26-A89FD4185968}"/>
              </a:ext>
            </a:extLst>
          </p:cNvPr>
          <p:cNvSpPr txBox="1"/>
          <p:nvPr/>
        </p:nvSpPr>
        <p:spPr>
          <a:xfrm>
            <a:off x="8101584" y="1032174"/>
            <a:ext cx="2862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You can click into each of your accounts.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1F07089-9743-35B8-4A1C-54D0C2E207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51989" y="1448784"/>
            <a:ext cx="4269539" cy="198021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2396BA57-7741-9E89-130B-A5898D79419A}"/>
              </a:ext>
            </a:extLst>
          </p:cNvPr>
          <p:cNvSpPr txBox="1"/>
          <p:nvPr/>
        </p:nvSpPr>
        <p:spPr>
          <a:xfrm>
            <a:off x="6163056" y="3872344"/>
            <a:ext cx="27782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Lastly, you can view other sections of your client portal account by clicking on the 3-lines icon in the top right-hand corner of the screen.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68E9C07-78A8-FAF5-3771-FCDE962049F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85650" y="4913896"/>
            <a:ext cx="3991532" cy="135273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09D1274-5F81-71E3-4B7D-9C1841D6F4F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1" t="38109" r="10628" b="49187"/>
          <a:stretch>
            <a:fillRect/>
          </a:stretch>
        </p:blipFill>
        <p:spPr bwMode="auto">
          <a:xfrm>
            <a:off x="270472" y="1953754"/>
            <a:ext cx="689648" cy="17976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CDF5852-1263-A043-7F9A-A293A6F1F865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71" t="38109" r="10628" b="49187"/>
          <a:stretch>
            <a:fillRect/>
          </a:stretch>
        </p:blipFill>
        <p:spPr bwMode="auto">
          <a:xfrm>
            <a:off x="7651989" y="1462035"/>
            <a:ext cx="737219" cy="18101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9297905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3e2bd7fb-b01b-43ed-a1b6-ced4300031bb}" enabled="1" method="Standard" siteId="{b13f9473-2468-4dd0-923e-e80d8f94602d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TM04033921[[fn=Damask]]</Template>
  <TotalTime>0</TotalTime>
  <Words>921</Words>
  <Application>Microsoft Office PowerPoint</Application>
  <PresentationFormat>Widescreen</PresentationFormat>
  <Paragraphs>71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Soderberg Partners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Katie Boyes</dc:creator>
  <cp:lastModifiedBy>Harriet Cadman</cp:lastModifiedBy>
  <cp:revision>5</cp:revision>
  <dcterms:created xsi:type="dcterms:W3CDTF">2026-06-23T07:46:01Z</dcterms:created>
  <dcterms:modified xsi:type="dcterms:W3CDTF">2026-07-15T13:12:08Z</dcterms:modified>
</cp:coreProperties>
</file>